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5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6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A4E9C-6BF1-494D-A7CD-75FC15B1AFA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C2BF1-798B-4A99-9A4E-9810358CD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A4E9C-6BF1-494D-A7CD-75FC15B1AFA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C2BF1-798B-4A99-9A4E-9810358CD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A4E9C-6BF1-494D-A7CD-75FC15B1AFA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C2BF1-798B-4A99-9A4E-9810358CD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A4E9C-6BF1-494D-A7CD-75FC15B1AFA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C2BF1-798B-4A99-9A4E-9810358CD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A4E9C-6BF1-494D-A7CD-75FC15B1AFA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C2BF1-798B-4A99-9A4E-9810358CD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A4E9C-6BF1-494D-A7CD-75FC15B1AFA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C2BF1-798B-4A99-9A4E-9810358CD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A4E9C-6BF1-494D-A7CD-75FC15B1AFA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C2BF1-798B-4A99-9A4E-9810358CD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A4E9C-6BF1-494D-A7CD-75FC15B1AFA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C2BF1-798B-4A99-9A4E-9810358CD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A4E9C-6BF1-494D-A7CD-75FC15B1AFA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C2BF1-798B-4A99-9A4E-9810358CD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A4E9C-6BF1-494D-A7CD-75FC15B1AFA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C2BF1-798B-4A99-9A4E-9810358CD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A4E9C-6BF1-494D-A7CD-75FC15B1AFA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C2BF1-798B-4A99-9A4E-9810358CD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A4E9C-6BF1-494D-A7CD-75FC15B1AFA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C2BF1-798B-4A99-9A4E-9810358CD1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5"/>
          <p:cNvGrpSpPr/>
          <p:nvPr/>
        </p:nvGrpSpPr>
        <p:grpSpPr>
          <a:xfrm>
            <a:off x="26113203" y="212921"/>
            <a:ext cx="1306249" cy="906661"/>
            <a:chOff x="0" y="0"/>
            <a:chExt cx="1347977" cy="351020"/>
          </a:xfrm>
        </p:grpSpPr>
        <p:sp>
          <p:nvSpPr>
            <p:cNvPr id="8" name="Freeform 6"/>
            <p:cNvSpPr/>
            <p:nvPr/>
          </p:nvSpPr>
          <p:spPr>
            <a:xfrm>
              <a:off x="0" y="0"/>
              <a:ext cx="1347977" cy="351020"/>
            </a:xfrm>
            <a:custGeom>
              <a:avLst/>
              <a:gdLst/>
              <a:ahLst/>
              <a:cxnLst/>
              <a:rect l="l" t="t" r="r" b="b"/>
              <a:pathLst>
                <a:path w="1347977" h="351020">
                  <a:moveTo>
                    <a:pt x="77145" y="0"/>
                  </a:moveTo>
                  <a:lnTo>
                    <a:pt x="1270832" y="0"/>
                  </a:lnTo>
                  <a:cubicBezTo>
                    <a:pt x="1291292" y="0"/>
                    <a:pt x="1310914" y="8128"/>
                    <a:pt x="1325382" y="22595"/>
                  </a:cubicBezTo>
                  <a:cubicBezTo>
                    <a:pt x="1339849" y="37063"/>
                    <a:pt x="1347977" y="56685"/>
                    <a:pt x="1347977" y="77145"/>
                  </a:cubicBezTo>
                  <a:lnTo>
                    <a:pt x="1347977" y="273874"/>
                  </a:lnTo>
                  <a:cubicBezTo>
                    <a:pt x="1347977" y="316480"/>
                    <a:pt x="1313438" y="351020"/>
                    <a:pt x="1270832" y="351020"/>
                  </a:cubicBezTo>
                  <a:lnTo>
                    <a:pt x="77145" y="351020"/>
                  </a:lnTo>
                  <a:cubicBezTo>
                    <a:pt x="34539" y="351020"/>
                    <a:pt x="0" y="316480"/>
                    <a:pt x="0" y="273874"/>
                  </a:cubicBezTo>
                  <a:lnTo>
                    <a:pt x="0" y="77145"/>
                  </a:lnTo>
                  <a:cubicBezTo>
                    <a:pt x="0" y="34539"/>
                    <a:pt x="34539" y="0"/>
                    <a:pt x="77145" y="0"/>
                  </a:cubicBezTo>
                  <a:close/>
                </a:path>
              </a:pathLst>
            </a:custGeom>
            <a:solidFill>
              <a:srgbClr val="2B4262"/>
            </a:solidFill>
          </p:spPr>
        </p:sp>
        <p:sp>
          <p:nvSpPr>
            <p:cNvPr id="9" name="TextBox 7"/>
            <p:cNvSpPr txBox="1"/>
            <p:nvPr/>
          </p:nvSpPr>
          <p:spPr>
            <a:xfrm>
              <a:off x="0" y="-47625"/>
              <a:ext cx="1347977" cy="39864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60"/>
                </a:lnSpc>
              </a:pPr>
              <a:endParaRPr/>
            </a:p>
          </p:txBody>
        </p:sp>
      </p:grpSp>
      <p:grpSp>
        <p:nvGrpSpPr>
          <p:cNvPr id="11" name="Group 9"/>
          <p:cNvGrpSpPr/>
          <p:nvPr/>
        </p:nvGrpSpPr>
        <p:grpSpPr>
          <a:xfrm>
            <a:off x="5946471" y="9452371"/>
            <a:ext cx="641780" cy="177111"/>
            <a:chOff x="0" y="0"/>
            <a:chExt cx="662281" cy="68570"/>
          </a:xfrm>
        </p:grpSpPr>
        <p:sp>
          <p:nvSpPr>
            <p:cNvPr id="12" name="Freeform 10"/>
            <p:cNvSpPr/>
            <p:nvPr/>
          </p:nvSpPr>
          <p:spPr>
            <a:xfrm>
              <a:off x="0" y="0"/>
              <a:ext cx="662281" cy="68570"/>
            </a:xfrm>
            <a:custGeom>
              <a:avLst/>
              <a:gdLst/>
              <a:ahLst/>
              <a:cxnLst/>
              <a:rect l="l" t="t" r="r" b="b"/>
              <a:pathLst>
                <a:path w="662281" h="68570">
                  <a:moveTo>
                    <a:pt x="0" y="0"/>
                  </a:moveTo>
                  <a:lnTo>
                    <a:pt x="662281" y="0"/>
                  </a:lnTo>
                  <a:lnTo>
                    <a:pt x="662281" y="68570"/>
                  </a:lnTo>
                  <a:lnTo>
                    <a:pt x="0" y="68570"/>
                  </a:lnTo>
                  <a:close/>
                </a:path>
              </a:pathLst>
            </a:custGeom>
            <a:solidFill>
              <a:srgbClr val="2B4262"/>
            </a:solidFill>
          </p:spPr>
        </p:sp>
        <p:sp>
          <p:nvSpPr>
            <p:cNvPr id="13" name="TextBox 11"/>
            <p:cNvSpPr txBox="1"/>
            <p:nvPr/>
          </p:nvSpPr>
          <p:spPr>
            <a:xfrm>
              <a:off x="0" y="-57150"/>
              <a:ext cx="662281" cy="1257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60"/>
                </a:lnSpc>
              </a:pPr>
              <a:endParaRPr/>
            </a:p>
          </p:txBody>
        </p:sp>
      </p:grpSp>
      <p:sp>
        <p:nvSpPr>
          <p:cNvPr id="14" name="TextBox 20"/>
          <p:cNvSpPr txBox="1"/>
          <p:nvPr/>
        </p:nvSpPr>
        <p:spPr>
          <a:xfrm>
            <a:off x="18314160" y="50997"/>
            <a:ext cx="3634255" cy="35458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2B4262"/>
                </a:solidFill>
                <a:latin typeface="Poppins"/>
                <a:ea typeface="Poppins"/>
                <a:cs typeface="Poppins"/>
                <a:sym typeface="Poppins"/>
              </a:rPr>
              <a:t>«ALMATY POLYTECHNIC COLLEGE» </a:t>
            </a:r>
          </a:p>
        </p:txBody>
      </p:sp>
      <p:grpSp>
        <p:nvGrpSpPr>
          <p:cNvPr id="18" name="Group 2"/>
          <p:cNvGrpSpPr/>
          <p:nvPr/>
        </p:nvGrpSpPr>
        <p:grpSpPr>
          <a:xfrm>
            <a:off x="0" y="151414"/>
            <a:ext cx="1219790" cy="906661"/>
            <a:chOff x="0" y="0"/>
            <a:chExt cx="1381426" cy="35102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9" name="Freeform 3"/>
            <p:cNvSpPr/>
            <p:nvPr/>
          </p:nvSpPr>
          <p:spPr>
            <a:xfrm>
              <a:off x="0" y="0"/>
              <a:ext cx="1381426" cy="351020"/>
            </a:xfrm>
            <a:custGeom>
              <a:avLst/>
              <a:gdLst/>
              <a:ahLst/>
              <a:cxnLst/>
              <a:rect l="l" t="t" r="r" b="b"/>
              <a:pathLst>
                <a:path w="1381426" h="351020">
                  <a:moveTo>
                    <a:pt x="75277" y="0"/>
                  </a:moveTo>
                  <a:lnTo>
                    <a:pt x="1306148" y="0"/>
                  </a:lnTo>
                  <a:cubicBezTo>
                    <a:pt x="1326113" y="0"/>
                    <a:pt x="1345260" y="7931"/>
                    <a:pt x="1359377" y="22048"/>
                  </a:cubicBezTo>
                  <a:cubicBezTo>
                    <a:pt x="1373495" y="36166"/>
                    <a:pt x="1381426" y="55313"/>
                    <a:pt x="1381426" y="75277"/>
                  </a:cubicBezTo>
                  <a:lnTo>
                    <a:pt x="1381426" y="275742"/>
                  </a:lnTo>
                  <a:cubicBezTo>
                    <a:pt x="1381426" y="295707"/>
                    <a:pt x="1373495" y="314854"/>
                    <a:pt x="1359377" y="328971"/>
                  </a:cubicBezTo>
                  <a:cubicBezTo>
                    <a:pt x="1345260" y="343089"/>
                    <a:pt x="1326113" y="351020"/>
                    <a:pt x="1306148" y="351020"/>
                  </a:cubicBezTo>
                  <a:lnTo>
                    <a:pt x="75277" y="351020"/>
                  </a:lnTo>
                  <a:cubicBezTo>
                    <a:pt x="55313" y="351020"/>
                    <a:pt x="36166" y="343089"/>
                    <a:pt x="22048" y="328971"/>
                  </a:cubicBezTo>
                  <a:cubicBezTo>
                    <a:pt x="7931" y="314854"/>
                    <a:pt x="0" y="295707"/>
                    <a:pt x="0" y="275742"/>
                  </a:cubicBezTo>
                  <a:lnTo>
                    <a:pt x="0" y="75277"/>
                  </a:lnTo>
                  <a:cubicBezTo>
                    <a:pt x="0" y="55313"/>
                    <a:pt x="7931" y="36166"/>
                    <a:pt x="22048" y="22048"/>
                  </a:cubicBezTo>
                  <a:cubicBezTo>
                    <a:pt x="36166" y="7931"/>
                    <a:pt x="55313" y="0"/>
                    <a:pt x="75277" y="0"/>
                  </a:cubicBezTo>
                  <a:close/>
                </a:path>
              </a:pathLst>
            </a:custGeom>
            <a:grpFill/>
          </p:spPr>
        </p:sp>
        <p:sp>
          <p:nvSpPr>
            <p:cNvPr id="20" name="TextBox 4"/>
            <p:cNvSpPr txBox="1"/>
            <p:nvPr/>
          </p:nvSpPr>
          <p:spPr>
            <a:xfrm>
              <a:off x="0" y="-47625"/>
              <a:ext cx="1381426" cy="398645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60"/>
                </a:lnSpc>
              </a:pPr>
              <a:endParaRPr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-909147" y="-79752"/>
            <a:ext cx="13711236" cy="9900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7000"/>
              </a:lnSpc>
            </a:pPr>
            <a:r>
              <a:rPr lang="ru-RU" sz="2400" dirty="0" smtClean="0">
                <a:solidFill>
                  <a:srgbClr val="2B4262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ЧДС </a:t>
            </a:r>
            <a:r>
              <a:rPr lang="ru-RU" sz="2400" dirty="0" smtClean="0">
                <a:solidFill>
                  <a:srgbClr val="2B4262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</a:rPr>
              <a:t>ТОО </a:t>
            </a:r>
            <a:r>
              <a:rPr lang="ru-RU" sz="2400" dirty="0">
                <a:solidFill>
                  <a:srgbClr val="2B4262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</a:rPr>
              <a:t>«Карусель и Ко» </a:t>
            </a:r>
            <a:r>
              <a:rPr lang="ru-RU" sz="2400" dirty="0" err="1">
                <a:solidFill>
                  <a:srgbClr val="2B4262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</a:rPr>
              <a:t>Медеуского</a:t>
            </a:r>
            <a:r>
              <a:rPr lang="ru-RU" sz="2400" dirty="0">
                <a:solidFill>
                  <a:srgbClr val="2B4262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</a:rPr>
              <a:t> р-на г. Алматы </a:t>
            </a:r>
            <a:endParaRPr lang="en-US" sz="2400" dirty="0">
              <a:solidFill>
                <a:srgbClr val="2B4262"/>
              </a:solidFill>
              <a:latin typeface="Times New Roman" panose="02020603050405020304" pitchFamily="18" charset="0"/>
              <a:ea typeface="Poppins"/>
              <a:cs typeface="Times New Roman" panose="02020603050405020304" pitchFamily="18" charset="0"/>
              <a:sym typeface="Poppins"/>
            </a:endParaRPr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794128"/>
              </p:ext>
            </p:extLst>
          </p:nvPr>
        </p:nvGraphicFramePr>
        <p:xfrm>
          <a:off x="4881766" y="1248583"/>
          <a:ext cx="6667116" cy="412637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459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37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адрес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тел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г.Алматы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Горный Гигант, 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ул.Карибжанова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22</a:t>
                      </a:r>
                    </a:p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0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тел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8-701-726-25-28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5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Заведующая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None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Черкасская Светлана Романовна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46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Стаж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000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стаж</a:t>
                      </a: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en-US" sz="1000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должности</a:t>
                      </a: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Заведующей</a:t>
                      </a:r>
                      <a:r>
                        <a:rPr lang="en-US" sz="1000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en-US" sz="1000" i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данно</a:t>
                      </a:r>
                      <a:r>
                        <a:rPr lang="ru-RU" sz="1000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r>
                        <a:rPr lang="ru-RU" sz="1000" i="1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учреждении</a:t>
                      </a:r>
                      <a:r>
                        <a:rPr lang="en-US" sz="1000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None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 лет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63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Год постройки здания </a:t>
                      </a:r>
                      <a:r>
                        <a:rPr lang="ru-RU" sz="10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(дата капитального ремонта)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2014г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19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Проектная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мощность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kk-KZ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19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Фактический контингент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kk-KZ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68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площадь здания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530 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м2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19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Площадь земельного участка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0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0,11 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га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19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этажей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kk-KZ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этажа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Оснащенность МТБ </a:t>
                      </a:r>
                    </a:p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0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(количество кабинетов, дата обновления)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групповых помещений,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кабинета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19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интернета </a:t>
                      </a:r>
                      <a:r>
                        <a:rPr lang="en-US" sz="10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(с указанием скорости)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Есть </a:t>
                      </a: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(100 мб/с) 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54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Спортивный зал </a:t>
                      </a:r>
                      <a:r>
                        <a:rPr lang="en-US" sz="10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(стандартный либо приспособленный)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спортзал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16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Актовый зал </a:t>
                      </a: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(стандартный либо приспособленный)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актовый зал – стандартный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504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сотрудников</a:t>
                      </a:r>
                    </a:p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АУП</a:t>
                      </a:r>
                    </a:p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Педагогов</a:t>
                      </a:r>
                    </a:p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Технический персонал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kk-KZ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Проблемные вопросы </a:t>
                      </a: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(перегруженность, необходимость пристройти, улучшение</a:t>
                      </a: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инфракструктуры, требуется капитальный ремонт, замена крыши, отопление)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2788" y="-20397"/>
            <a:ext cx="1685366" cy="116537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0446" y="1248583"/>
            <a:ext cx="1975597" cy="263412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599" y="3971364"/>
            <a:ext cx="3697444" cy="207981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160</Words>
  <Application>Microsoft Office PowerPoint</Application>
  <PresentationFormat>Широкоэкранный</PresentationFormat>
  <Paragraphs>40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Poppins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50</cp:revision>
  <dcterms:created xsi:type="dcterms:W3CDTF">2025-10-20T08:30:00Z</dcterms:created>
  <dcterms:modified xsi:type="dcterms:W3CDTF">2026-02-11T05:00:01Z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227B5B32E8384D85BBBC33933F9D0694_12</vt:lpwstr>
  </property>
  <property fmtid="{D5CDD505-2E9C-101B-9397-08002B2CF9AE}" pid="3" name="KSOProductBuildVer">
    <vt:lpwstr>1049-12.2.0.22549</vt:lpwstr>
  </property>
</Properties>
</file>